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7" d="100"/>
          <a:sy n="97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8030D-6D4F-4795-94AF-07841F0E9D7B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08061-C57F-4AF3-B939-1093D7A2A8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19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E03C89-A0E2-C6C8-8057-082F3DB9E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68D097-B6A0-2C91-2FC9-E52378F5A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898E7E-DEA7-1C3E-AB4A-E29D34041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EBFE-FA36-41CF-8D99-2700812C73C1}" type="datetime1">
              <a:rPr lang="it-IT" smtClean="0"/>
              <a:t>08/02/2024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0AE1D0-F386-315D-36A8-43803BD78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54B4C2-B5C7-4472-02FE-0D9A8C90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B0-6BD0-4F15-BA2E-2B37C94A22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13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F69793-B112-A21C-7527-445CE2B7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E8E28F1-2A89-7E87-7A6D-9EC12DA58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BF8B86-A44A-63D0-D6CC-FBD05142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AF1A-34E9-4D48-9C37-C4223C5BBF61}" type="datetime1">
              <a:rPr lang="it-IT" smtClean="0"/>
              <a:t>08/02/2024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98D6C5-77BF-7882-418E-CB5FA07E1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4787F7-CE99-5A4F-EA8A-F3A5E8DB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B0-6BD0-4F15-BA2E-2B37C94A22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94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1E1FCC0-D953-00D2-9AE6-DCB595846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040F2EE-DEB5-A0D3-017F-5B8D42275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679B7E-0B74-5C41-F35E-262FA32AE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8F91-9782-40F0-8664-3912239F1D5E}" type="datetime1">
              <a:rPr lang="it-IT" smtClean="0"/>
              <a:t>08/02/2024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6912BB-94DC-0B51-B842-93C88A48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2C9984-3A90-4D91-21B2-C0FAB36A5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B0-6BD0-4F15-BA2E-2B37C94A22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53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86E7D0-61DC-AB17-31FA-EFDF604D2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EBC775-9E79-0E63-9DC2-88315ED7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19C394-684C-4FD2-9A3C-215E341DC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E2C3-94A7-4B96-A44E-8DF0CAB71A8A}" type="datetime1">
              <a:rPr lang="it-IT" smtClean="0"/>
              <a:t>08/02/2024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AED283-F72C-4095-9114-D306ED6A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E2DC86-4322-E5A7-A40B-D388469B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B0-6BD0-4F15-BA2E-2B37C94A22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15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E0677F-1B23-C204-56C0-A9D5E0C8B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7A153F-0FC4-C7F2-873E-D1338A224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1E8172-5134-D87C-A536-67ED16F38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793F-DA16-44DA-8B08-36AEC8A537AB}" type="datetime1">
              <a:rPr lang="it-IT" smtClean="0"/>
              <a:t>08/02/2024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551E0D-8E63-A325-276A-9C94C745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5BD328-05CD-10EA-4DD0-ADFE3AE2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B0-6BD0-4F15-BA2E-2B37C94A22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50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CCA048-1FE5-E4AA-28C3-E37454FA3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4EE299-E1EE-417B-7966-0FF46ACAC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80BEAA-E13A-1091-23E5-B707C4D10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BEFF5D-7C51-A84F-6F47-6DFCB0875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AC9A-67DE-4367-BA46-8A9E0363D261}" type="datetime1">
              <a:rPr lang="it-IT" smtClean="0"/>
              <a:t>08/02/2024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C0A108-FEA6-1C6A-B65B-EA78DA2F9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5D3CE8-748F-6918-AE87-6D6D3F779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B0-6BD0-4F15-BA2E-2B37C94A22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51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768BF2-1733-B9F1-79A1-99D83C1DD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92DEED-5E30-B94D-0B28-B6D19F34C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6F3F006-38B2-FB53-CAA7-69E11FB84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6F43065-C94F-D2FC-70E0-B63B20D3D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DF17926-9209-BF95-001E-522B9643E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5C55745-CA58-8D9C-0C6C-5AC10130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8D6A-C5C1-4F2A-A80F-6D09AA62E6A9}" type="datetime1">
              <a:rPr lang="it-IT" smtClean="0"/>
              <a:t>08/02/2024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2270DFC-3721-2EDF-79E8-853A891D0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0C9AE0F-23C3-63B4-06FB-F2D3B59DB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B0-6BD0-4F15-BA2E-2B37C94A22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67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C9D600-DC43-C970-7012-FD20F3F6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6C9A0B5-C4B9-4501-7058-65A650B1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1BE0-F34D-4F5E-8C62-2A44FF077738}" type="datetime1">
              <a:rPr lang="it-IT" smtClean="0"/>
              <a:t>08/02/2024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7F26D2E-88BB-0D07-04F1-F98266C9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0260A1E-3F21-0108-B63D-3639337A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B0-6BD0-4F15-BA2E-2B37C94A22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11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D2E54F6-E422-8789-C1FE-F967575B9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F1E9-BDA3-443C-B2ED-F66133C45229}" type="datetime1">
              <a:rPr lang="it-IT" smtClean="0"/>
              <a:t>08/02/2024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0A86A25-65B3-57E9-B3A1-F7F13C39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09B3B0E-33B3-E1A5-57F0-8193F0D7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B0-6BD0-4F15-BA2E-2B37C94A22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86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3BAB95-5F01-CAD3-8020-80BF5166B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FAA4BC-C083-7A75-EE67-503C5803D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5B874C-D5E1-B538-2B88-47AA48FC1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B342941-FA20-5EB3-1227-73776657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B257-7A62-42C0-A703-06C6B37E8ECA}" type="datetime1">
              <a:rPr lang="it-IT" smtClean="0"/>
              <a:t>08/02/2024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CB4F0F-F320-A0C6-8CD1-8563269AF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F0E30A4-91F7-1D3D-5D71-0F78B0DB0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B0-6BD0-4F15-BA2E-2B37C94A22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80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EEB4DA-394D-5A7B-AC7D-8FDBCF58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E17ACD8-1EED-DCDE-6490-594B110D5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2EFC8B3-A010-28B9-7E49-5F834AB42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842DB7-817B-AE34-5C51-62FF53243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E332-91F9-4FAA-9D97-9A8679C866A0}" type="datetime1">
              <a:rPr lang="it-IT" smtClean="0"/>
              <a:t>08/02/2024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95C47E1-CAC1-720F-9145-9D92817A5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A73A16-72EF-1247-DC27-90BEDBCB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B0-6BD0-4F15-BA2E-2B37C94A22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07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EA1103C-8588-660F-44D9-FBB90AC3F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46EA8E-1DC5-82FD-28E0-D1B211451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280E91-6F2B-A3EE-BE06-B159E3449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2D979-7484-4257-AC1A-F49963573E62}" type="datetime1">
              <a:rPr lang="it-IT" smtClean="0"/>
              <a:t>08/02/2024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C901DF-B817-05A1-F94E-F73C908BA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B5E68B-301B-6495-DC1E-B4F003E7D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AFFB0-6BD0-4F15-BA2E-2B37C94A22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42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4478F91-E8D8-B2EA-DAC0-5F257210D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80" y="202350"/>
            <a:ext cx="11908523" cy="103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6706F5E-4765-2830-C93F-9095526478B0}"/>
              </a:ext>
            </a:extLst>
          </p:cNvPr>
          <p:cNvSpPr txBox="1"/>
          <p:nvPr/>
        </p:nvSpPr>
        <p:spPr>
          <a:xfrm>
            <a:off x="8288594" y="927911"/>
            <a:ext cx="3726426" cy="307777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i="1" dirty="0">
                <a:latin typeface="+mj-lt"/>
              </a:rPr>
              <a:t>P.T.O.F. 2023-24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AF7018-6F26-5357-8CBA-7D8EEDAA4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10632" y="6290525"/>
            <a:ext cx="4943168" cy="365125"/>
          </a:xfrm>
        </p:spPr>
        <p:txBody>
          <a:bodyPr/>
          <a:lstStyle/>
          <a:p>
            <a:pPr algn="r">
              <a:spcBef>
                <a:spcPts val="300"/>
              </a:spcBef>
              <a:spcAft>
                <a:spcPts val="600"/>
              </a:spcAft>
            </a:pPr>
            <a:r>
              <a:rPr lang="it-IT" sz="1800" b="1" kern="50" dirty="0">
                <a:solidFill>
                  <a:srgbClr val="005493"/>
                </a:solidFill>
                <a:effectLst/>
                <a:latin typeface="Liberation Sans"/>
                <a:ea typeface="Arial Unicode MS"/>
                <a:cs typeface="Arial Unicode MS"/>
              </a:rPr>
              <a:t>Prof.ssa Giorgia Manganaro</a:t>
            </a:r>
            <a:endParaRPr lang="it-IT" sz="1800" kern="50" dirty="0">
              <a:effectLst/>
              <a:latin typeface="Liberation Sans"/>
              <a:ea typeface="DejaVu Sans"/>
              <a:cs typeface="FreeSans"/>
            </a:endParaRPr>
          </a:p>
          <a:p>
            <a:pPr algn="r">
              <a:lnSpc>
                <a:spcPct val="120000"/>
              </a:lnSpc>
              <a:spcAft>
                <a:spcPts val="700"/>
              </a:spcAft>
            </a:pPr>
            <a:r>
              <a:rPr lang="it-IT" sz="1800" kern="50" dirty="0">
                <a:solidFill>
                  <a:srgbClr val="005493"/>
                </a:solidFill>
                <a:effectLst/>
                <a:latin typeface="Liberation Serif"/>
                <a:ea typeface="Arial Unicode MS"/>
                <a:cs typeface="Arial Unicode MS"/>
              </a:rPr>
              <a:t>FUNZIONE STRUMENTALE GESTIONE PTOF</a:t>
            </a:r>
            <a:endParaRPr lang="it-IT" sz="1800" kern="50" dirty="0">
              <a:effectLst/>
              <a:latin typeface="Liberation Serif"/>
              <a:ea typeface="DejaVu Sans"/>
              <a:cs typeface="FreeSans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0292C475-8EF9-49A9-30DE-890553970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55" y="1464781"/>
            <a:ext cx="11366090" cy="392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89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7CB7C637-A052-11E9-BA47-F36E3B7AC36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4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1800" b="1" i="1" dirty="0">
                <a:solidFill>
                  <a:schemeClr val="bg1"/>
                </a:solidFill>
                <a:latin typeface="+mn-lt"/>
              </a:rPr>
              <a:t>P.T.O.F. 2023-24</a:t>
            </a:r>
            <a:endParaRPr lang="it-IT" sz="18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6" name="Connettore 1 4">
            <a:extLst>
              <a:ext uri="{FF2B5EF4-FFF2-40B4-BE49-F238E27FC236}">
                <a16:creationId xmlns:a16="http://schemas.microsoft.com/office/drawing/2014/main" id="{A948F300-9787-17A3-E73E-B9808A261F25}"/>
              </a:ext>
            </a:extLst>
          </p:cNvPr>
          <p:cNvCxnSpPr>
            <a:cxnSpLocks/>
          </p:cNvCxnSpPr>
          <p:nvPr/>
        </p:nvCxnSpPr>
        <p:spPr>
          <a:xfrm>
            <a:off x="0" y="6368481"/>
            <a:ext cx="12192000" cy="0"/>
          </a:xfrm>
          <a:prstGeom prst="line">
            <a:avLst/>
          </a:prstGeom>
          <a:ln w="222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>
            <a:extLst>
              <a:ext uri="{FF2B5EF4-FFF2-40B4-BE49-F238E27FC236}">
                <a16:creationId xmlns:a16="http://schemas.microsoft.com/office/drawing/2014/main" id="{587AFE0B-A958-F55F-D74A-D5F5E9A667E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939289" y="6399678"/>
            <a:ext cx="1224136" cy="4524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2C52D87C-4105-5372-95F1-8785755182F6}"/>
              </a:ext>
            </a:extLst>
          </p:cNvPr>
          <p:cNvSpPr txBox="1"/>
          <p:nvPr/>
        </p:nvSpPr>
        <p:spPr>
          <a:xfrm>
            <a:off x="107504" y="639047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>
                <a:latin typeface="+mj-lt"/>
              </a:rPr>
              <a:t>LICEO SCIENTIFICO STATALE “ G. VAILATI” </a:t>
            </a:r>
            <a:r>
              <a:rPr lang="it-IT" sz="800" i="1" dirty="0">
                <a:latin typeface="+mj-lt"/>
              </a:rPr>
              <a:t>Via A. GRANDI, 146 – 00045 GENZANO DI ROMA – DS 42 TEL  06/121125147 – C.M. RMPS39000G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7DFAE48-074A-6C8C-6C3D-D62C42E40345}"/>
              </a:ext>
            </a:extLst>
          </p:cNvPr>
          <p:cNvSpPr txBox="1"/>
          <p:nvPr/>
        </p:nvSpPr>
        <p:spPr>
          <a:xfrm>
            <a:off x="4601834" y="6513582"/>
            <a:ext cx="29883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[Prof./</a:t>
            </a:r>
            <a:r>
              <a:rPr lang="it-IT" sz="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Profe.ssa</a:t>
            </a:r>
            <a:r>
              <a:rPr lang="it-IT" sz="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Giorgia Manganaro</a:t>
            </a:r>
            <a:endParaRPr lang="it-IT" sz="80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DCE079F2-0A5C-411A-B4BC-AE965376A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114004"/>
              </p:ext>
            </p:extLst>
          </p:nvPr>
        </p:nvGraphicFramePr>
        <p:xfrm>
          <a:off x="491613" y="725830"/>
          <a:ext cx="11346424" cy="5497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9314">
                  <a:extLst>
                    <a:ext uri="{9D8B030D-6E8A-4147-A177-3AD203B41FA5}">
                      <a16:colId xmlns:a16="http://schemas.microsoft.com/office/drawing/2014/main" val="123317604"/>
                    </a:ext>
                  </a:extLst>
                </a:gridCol>
                <a:gridCol w="3201842">
                  <a:extLst>
                    <a:ext uri="{9D8B030D-6E8A-4147-A177-3AD203B41FA5}">
                      <a16:colId xmlns:a16="http://schemas.microsoft.com/office/drawing/2014/main" val="3270543707"/>
                    </a:ext>
                  </a:extLst>
                </a:gridCol>
                <a:gridCol w="3542274">
                  <a:extLst>
                    <a:ext uri="{9D8B030D-6E8A-4147-A177-3AD203B41FA5}">
                      <a16:colId xmlns:a16="http://schemas.microsoft.com/office/drawing/2014/main" val="2674769332"/>
                    </a:ext>
                  </a:extLst>
                </a:gridCol>
                <a:gridCol w="122994">
                  <a:extLst>
                    <a:ext uri="{9D8B030D-6E8A-4147-A177-3AD203B41FA5}">
                      <a16:colId xmlns:a16="http://schemas.microsoft.com/office/drawing/2014/main" val="1868529361"/>
                    </a:ext>
                  </a:extLst>
                </a:gridCol>
              </a:tblGrid>
              <a:tr h="71571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DENOMINAZIONE PROGETTO</a:t>
                      </a:r>
                      <a:endParaRPr lang="it-IT" sz="1100" b="1" i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REFERENTE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DOCENTI COINVOLTI</a:t>
                      </a:r>
                      <a:endParaRPr lang="it-IT" sz="1100" b="1" i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DESCRIZIONE</a:t>
                      </a:r>
                      <a:endParaRPr lang="it-IT" sz="1100" b="1" i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t-IT" sz="1100" b="1" i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/>
                </a:tc>
                <a:extLst>
                  <a:ext uri="{0D108BD9-81ED-4DB2-BD59-A6C34878D82A}">
                    <a16:rowId xmlns:a16="http://schemas.microsoft.com/office/drawing/2014/main" val="4072980888"/>
                  </a:ext>
                </a:extLst>
              </a:tr>
              <a:tr h="1095492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it-IT" sz="1800" b="1" kern="50" dirty="0">
                          <a:effectLst/>
                        </a:rPr>
                        <a:t>ETWINNING</a:t>
                      </a:r>
                      <a:endParaRPr lang="it-IT" sz="1200" b="1" kern="50" dirty="0">
                        <a:effectLst/>
                      </a:endParaRPr>
                    </a:p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it-IT" sz="1800" b="1" kern="50" dirty="0">
                          <a:effectLst/>
                        </a:rPr>
                        <a:t>FROM OLYMPIA TO PARIS: ON THE WAY TO THE OLYMPICS GAMES! </a:t>
                      </a:r>
                      <a:endParaRPr lang="it-IT" sz="1200" b="1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50" dirty="0">
                          <a:effectLst/>
                        </a:rPr>
                        <a:t>MASTROFRANCESCO</a:t>
                      </a:r>
                    </a:p>
                    <a:p>
                      <a:pPr algn="ctr"/>
                      <a:r>
                        <a:rPr lang="it-IT" sz="1000" kern="50" dirty="0">
                          <a:effectLst/>
                        </a:rPr>
                        <a:t>BATTILORO</a:t>
                      </a:r>
                      <a:endParaRPr lang="it-IT" sz="700" kern="50" dirty="0">
                        <a:effectLst/>
                      </a:endParaRPr>
                    </a:p>
                    <a:p>
                      <a:pPr algn="ctr"/>
                      <a:r>
                        <a:rPr lang="it-IT" sz="1000" kern="50" dirty="0">
                          <a:effectLst/>
                        </a:rPr>
                        <a:t>BEVILACQUA</a:t>
                      </a:r>
                      <a:endParaRPr lang="it-IT" sz="700" kern="50" dirty="0">
                        <a:effectLst/>
                      </a:endParaRPr>
                    </a:p>
                    <a:p>
                      <a:pPr algn="ctr"/>
                      <a:r>
                        <a:rPr lang="it-IT" sz="1000" kern="50" dirty="0">
                          <a:effectLst/>
                        </a:rPr>
                        <a:t>DE CUBELLISS</a:t>
                      </a:r>
                      <a:endParaRPr lang="it-IT" sz="700" kern="50" dirty="0">
                        <a:effectLst/>
                      </a:endParaRPr>
                    </a:p>
                    <a:p>
                      <a:pPr algn="ctr"/>
                      <a:r>
                        <a:rPr lang="it-IT" sz="1000" kern="50" dirty="0">
                          <a:effectLst/>
                        </a:rPr>
                        <a:t>GARGIOLI</a:t>
                      </a:r>
                      <a:endParaRPr lang="it-IT" sz="700" kern="50" dirty="0">
                        <a:effectLst/>
                      </a:endParaRPr>
                    </a:p>
                    <a:p>
                      <a:pPr algn="ctr"/>
                      <a:r>
                        <a:rPr lang="it-IT" sz="1000" kern="50" dirty="0">
                          <a:effectLst/>
                        </a:rPr>
                        <a:t>LORIA</a:t>
                      </a:r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kern="50" dirty="0">
                          <a:effectLst/>
                        </a:rPr>
                        <a:t>Gli studenti dei Licei europei si confronteranno, utilizzando la lingua inglese, sulle rappresentazioni dei giochi Olimpici</a:t>
                      </a:r>
                    </a:p>
                    <a:p>
                      <a:pPr algn="l"/>
                      <a:r>
                        <a:rPr lang="it-IT" sz="1200" kern="50" dirty="0">
                          <a:effectLst/>
                        </a:rPr>
                        <a:t>Producendo lavori in digitale e presentati su un “muro collaborativo online”</a:t>
                      </a:r>
                      <a:endParaRPr lang="it-IT" sz="12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473016"/>
                  </a:ext>
                </a:extLst>
              </a:tr>
              <a:tr h="623996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it-IT" sz="1800" b="1" kern="50" dirty="0">
                          <a:effectLst/>
                        </a:rPr>
                        <a:t>MOBILITA’ STUDENTESCA</a:t>
                      </a:r>
                      <a:endParaRPr lang="it-IT" sz="1200" b="1" kern="50" dirty="0">
                        <a:effectLst/>
                      </a:endParaRPr>
                    </a:p>
                    <a:p>
                      <a:pPr marL="90170" indent="0" algn="l">
                        <a:buFont typeface="+mj-lt"/>
                        <a:buNone/>
                      </a:pPr>
                      <a:endParaRPr lang="it-IT" sz="1200" b="1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50" dirty="0">
                          <a:effectLst/>
                        </a:rPr>
                        <a:t>MASTROFRANCESCO</a:t>
                      </a:r>
                      <a:endParaRPr lang="it-IT" sz="700" kern="50" dirty="0">
                        <a:effectLst/>
                      </a:endParaRPr>
                    </a:p>
                    <a:p>
                      <a:pPr algn="ctr"/>
                      <a:r>
                        <a:rPr lang="it-IT" sz="1000" kern="50" dirty="0">
                          <a:effectLst/>
                        </a:rPr>
                        <a:t>ROMANI</a:t>
                      </a:r>
                      <a:endParaRPr lang="it-IT" sz="700" kern="50" dirty="0">
                        <a:effectLst/>
                      </a:endParaRPr>
                    </a:p>
                    <a:p>
                      <a:pPr algn="ctr"/>
                      <a:r>
                        <a:rPr lang="it-IT" sz="1000" kern="50" dirty="0">
                          <a:effectLst/>
                        </a:rPr>
                        <a:t>SORCE</a:t>
                      </a:r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 algn="l"/>
                      <a:r>
                        <a:rPr lang="it-IT" sz="1200" kern="50">
                          <a:effectLst/>
                        </a:rPr>
                        <a:t>Prevede l’anno o un </a:t>
                      </a:r>
                      <a:r>
                        <a:rPr lang="it-IT" sz="1200" kern="50" dirty="0">
                          <a:effectLst/>
                        </a:rPr>
                        <a:t>periodo più limitato presso un’Istituzione scolastica straniera </a:t>
                      </a:r>
                    </a:p>
                    <a:p>
                      <a:pPr algn="l"/>
                      <a:r>
                        <a:rPr lang="it-IT" sz="1800" kern="5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063394"/>
                  </a:ext>
                </a:extLst>
              </a:tr>
              <a:tr h="448497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it-IT" sz="1800" b="1" kern="50" dirty="0">
                          <a:effectLst/>
                        </a:rPr>
                        <a:t>POWER YOUR FUTURE</a:t>
                      </a:r>
                      <a:endParaRPr lang="it-IT" sz="1200" b="1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50" dirty="0">
                          <a:effectLst/>
                        </a:rPr>
                        <a:t>MASTROFRANCESCO</a:t>
                      </a:r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>
                          <a:effectLst/>
                        </a:rPr>
                        <a:t>Approfondimento ob.7 Agenda 2030, energia pulita e accessibile</a:t>
                      </a:r>
                      <a:r>
                        <a:rPr lang="it-IT" sz="1100" dirty="0">
                          <a:effectLst/>
                        </a:rPr>
                        <a:t>. </a:t>
                      </a:r>
                      <a:endParaRPr lang="it-IT" sz="1200" dirty="0">
                        <a:effectLst/>
                      </a:endParaRPr>
                    </a:p>
                    <a:p>
                      <a:pPr algn="l"/>
                      <a:r>
                        <a:rPr lang="it-IT" sz="1100" kern="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17568"/>
                  </a:ext>
                </a:extLst>
              </a:tr>
              <a:tr h="350997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it-IT" sz="1800" b="1" kern="50" dirty="0">
                          <a:effectLst/>
                        </a:rPr>
                        <a:t>OLIMPIADI DI ITALIANO</a:t>
                      </a:r>
                      <a:endParaRPr lang="it-IT" sz="1200" b="1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50" dirty="0">
                          <a:effectLst/>
                        </a:rPr>
                        <a:t>ROMANI</a:t>
                      </a:r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kern="50" dirty="0">
                          <a:effectLst/>
                        </a:rPr>
                        <a:t>Campionati di Italiano, inseriti nel “Programma Valorizzazione Eccellenze”</a:t>
                      </a:r>
                      <a:endParaRPr lang="it-IT" sz="12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744974"/>
                  </a:ext>
                </a:extLst>
              </a:tr>
              <a:tr h="647444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it-IT" sz="1800" b="1" kern="50" dirty="0">
                          <a:effectLst/>
                        </a:rPr>
                        <a:t>IL QUOTIDIANO IN CLASSE  </a:t>
                      </a:r>
                      <a:endParaRPr lang="it-IT" sz="1200" b="1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50" dirty="0">
                          <a:effectLst/>
                        </a:rPr>
                        <a:t>ROMANI</a:t>
                      </a:r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kern="50" dirty="0">
                          <a:effectLst/>
                        </a:rPr>
                        <a:t>lettura critica del quotidiano per sviluppare una coscienza critica</a:t>
                      </a:r>
                      <a:endParaRPr lang="it-IT" sz="12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05823"/>
                  </a:ext>
                </a:extLst>
              </a:tr>
              <a:tr h="906422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it-IT" sz="1800" b="1" kern="50" dirty="0">
                          <a:effectLst/>
                        </a:rPr>
                        <a:t>LETTURA</a:t>
                      </a:r>
                      <a:r>
                        <a:rPr lang="it-IT" sz="1200" b="1" kern="50" dirty="0">
                          <a:effectLst/>
                        </a:rPr>
                        <a:t> </a:t>
                      </a:r>
                    </a:p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it-IT" sz="1800" b="1" kern="50" dirty="0">
                          <a:effectLst/>
                        </a:rPr>
                        <a:t>FACCIAMOCI LEGGERE: EMOZIONI DA CONDIVIDERE</a:t>
                      </a:r>
                      <a:endParaRPr lang="it-IT" sz="1200" b="1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50" dirty="0">
                          <a:effectLst/>
                        </a:rPr>
                        <a:t>ROMANI</a:t>
                      </a:r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t-IT" sz="1200" kern="50" dirty="0">
                          <a:effectLst/>
                        </a:rPr>
                        <a:t>Libriamoci e #ioleggoperchè</a:t>
                      </a: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t-IT" sz="1200" kern="50" dirty="0">
                          <a:effectLst/>
                        </a:rPr>
                        <a:t>Incontro con l’autore</a:t>
                      </a: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t-IT" sz="1200" kern="50" dirty="0">
                          <a:effectLst/>
                        </a:rPr>
                        <a:t>PLPL (</a:t>
                      </a:r>
                      <a:r>
                        <a:rPr lang="it-IT" sz="1200" kern="50" dirty="0" err="1">
                          <a:effectLst/>
                        </a:rPr>
                        <a:t>PiùLibriPiùLiberi</a:t>
                      </a:r>
                      <a:r>
                        <a:rPr lang="it-IT" sz="1200" kern="50" dirty="0">
                          <a:effectLst/>
                        </a:rPr>
                        <a:t>)</a:t>
                      </a: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t-IT" sz="1200" kern="50" dirty="0">
                          <a:effectLst/>
                        </a:rPr>
                        <a:t>Coordinamento attività Biblioteca</a:t>
                      </a:r>
                    </a:p>
                    <a:p>
                      <a:pPr algn="l"/>
                      <a:r>
                        <a:rPr lang="it-IT" sz="1200" kern="5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463178"/>
                  </a:ext>
                </a:extLst>
              </a:tr>
              <a:tr h="356095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it-IT" sz="1800" b="1" kern="50" dirty="0">
                          <a:effectLst/>
                        </a:rPr>
                        <a:t>BIOINFORMANDO</a:t>
                      </a:r>
                      <a:endParaRPr lang="it-IT" sz="1200" b="1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50" dirty="0">
                          <a:effectLst/>
                        </a:rPr>
                        <a:t>EVANGELISTI</a:t>
                      </a:r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0495" algn="l"/>
                      <a:r>
                        <a:rPr lang="it-IT" sz="1200" kern="50" dirty="0">
                          <a:effectLst/>
                        </a:rPr>
                        <a:t>Biotecnologie; analisi di sequenze di Dna</a:t>
                      </a:r>
                      <a:endParaRPr lang="it-IT" sz="12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7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41310" marR="4131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08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07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7CB7C637-A052-11E9-BA47-F36E3B7AC36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4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1800" b="1" i="1" dirty="0">
                <a:solidFill>
                  <a:schemeClr val="bg1"/>
                </a:solidFill>
                <a:latin typeface="+mn-lt"/>
              </a:rPr>
              <a:t>P.T.O.F. 2023-24</a:t>
            </a:r>
            <a:endParaRPr lang="it-IT" sz="18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6" name="Connettore 1 4">
            <a:extLst>
              <a:ext uri="{FF2B5EF4-FFF2-40B4-BE49-F238E27FC236}">
                <a16:creationId xmlns:a16="http://schemas.microsoft.com/office/drawing/2014/main" id="{A948F300-9787-17A3-E73E-B9808A261F25}"/>
              </a:ext>
            </a:extLst>
          </p:cNvPr>
          <p:cNvCxnSpPr>
            <a:cxnSpLocks/>
          </p:cNvCxnSpPr>
          <p:nvPr/>
        </p:nvCxnSpPr>
        <p:spPr>
          <a:xfrm>
            <a:off x="0" y="6368481"/>
            <a:ext cx="12192000" cy="0"/>
          </a:xfrm>
          <a:prstGeom prst="line">
            <a:avLst/>
          </a:prstGeom>
          <a:ln w="222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>
            <a:extLst>
              <a:ext uri="{FF2B5EF4-FFF2-40B4-BE49-F238E27FC236}">
                <a16:creationId xmlns:a16="http://schemas.microsoft.com/office/drawing/2014/main" id="{587AFE0B-A958-F55F-D74A-D5F5E9A667E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939289" y="6399678"/>
            <a:ext cx="1224136" cy="4524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2C52D87C-4105-5372-95F1-8785755182F6}"/>
              </a:ext>
            </a:extLst>
          </p:cNvPr>
          <p:cNvSpPr txBox="1"/>
          <p:nvPr/>
        </p:nvSpPr>
        <p:spPr>
          <a:xfrm>
            <a:off x="107504" y="639047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>
                <a:latin typeface="+mj-lt"/>
              </a:rPr>
              <a:t>LICEO SCIENTIFICO STATALE “ G. VAILATI” </a:t>
            </a:r>
            <a:r>
              <a:rPr lang="it-IT" sz="800" i="1" dirty="0">
                <a:latin typeface="+mj-lt"/>
              </a:rPr>
              <a:t>Via A. GRANDI, 146 – 00045 GENZANO DI ROMA – DS 42 TEL  06/121125147 – C.M. RMPS39000G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7DFAE48-074A-6C8C-6C3D-D62C42E40345}"/>
              </a:ext>
            </a:extLst>
          </p:cNvPr>
          <p:cNvSpPr txBox="1"/>
          <p:nvPr/>
        </p:nvSpPr>
        <p:spPr>
          <a:xfrm>
            <a:off x="4601834" y="6513582"/>
            <a:ext cx="29883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[Prof./</a:t>
            </a:r>
            <a:r>
              <a:rPr lang="it-IT" sz="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Profe.ssa</a:t>
            </a:r>
            <a:r>
              <a:rPr lang="it-IT" sz="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Giorgia Manganaro</a:t>
            </a:r>
            <a:endParaRPr lang="it-IT" sz="80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8B07364-00E0-94D9-9D55-FC13ACB82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39143"/>
              </p:ext>
            </p:extLst>
          </p:nvPr>
        </p:nvGraphicFramePr>
        <p:xfrm>
          <a:off x="393289" y="1150377"/>
          <a:ext cx="11405421" cy="2171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4335">
                  <a:extLst>
                    <a:ext uri="{9D8B030D-6E8A-4147-A177-3AD203B41FA5}">
                      <a16:colId xmlns:a16="http://schemas.microsoft.com/office/drawing/2014/main" val="3217678833"/>
                    </a:ext>
                  </a:extLst>
                </a:gridCol>
                <a:gridCol w="2767041">
                  <a:extLst>
                    <a:ext uri="{9D8B030D-6E8A-4147-A177-3AD203B41FA5}">
                      <a16:colId xmlns:a16="http://schemas.microsoft.com/office/drawing/2014/main" val="3267342356"/>
                    </a:ext>
                  </a:extLst>
                </a:gridCol>
                <a:gridCol w="2202962">
                  <a:extLst>
                    <a:ext uri="{9D8B030D-6E8A-4147-A177-3AD203B41FA5}">
                      <a16:colId xmlns:a16="http://schemas.microsoft.com/office/drawing/2014/main" val="3211651806"/>
                    </a:ext>
                  </a:extLst>
                </a:gridCol>
                <a:gridCol w="2111083">
                  <a:extLst>
                    <a:ext uri="{9D8B030D-6E8A-4147-A177-3AD203B41FA5}">
                      <a16:colId xmlns:a16="http://schemas.microsoft.com/office/drawing/2014/main" val="174740475"/>
                    </a:ext>
                  </a:extLst>
                </a:gridCol>
              </a:tblGrid>
              <a:tr h="1091378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buFont typeface="+mj-lt"/>
                        <a:buNone/>
                      </a:pPr>
                      <a:r>
                        <a:rPr lang="it-IT" sz="1800" b="1" kern="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CAMBRIDGE INTERNATIONAL IGCSE-ESL-BIOLOGY BUSINESS-AS PHYSICS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kern="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LIBERTI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5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pagamento delle famiglie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434099"/>
                  </a:ext>
                </a:extLst>
              </a:tr>
              <a:tr h="1080069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buFont typeface="+mj-lt"/>
                        <a:buNone/>
                      </a:pPr>
                      <a:r>
                        <a:rPr lang="it-IT" sz="1800" b="1" kern="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CERTIFICAZIONI CAMBRIDGE</a:t>
                      </a:r>
                    </a:p>
                    <a:p>
                      <a:pPr marL="0" lvl="0" indent="0" algn="l" defTabSz="914400" rtl="0" eaLnBrk="1" latinLnBrk="0" hangingPunct="1">
                        <a:buFont typeface="+mj-lt"/>
                        <a:buNone/>
                      </a:pPr>
                      <a:r>
                        <a:rPr lang="it-IT" sz="1800" b="1" kern="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PET-FCE-CAE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kern="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LIBERTI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5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Liberation Serif"/>
                        <a:ea typeface="DejaVu Sans"/>
                        <a:cs typeface="FreeSan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pagamento delle famiglie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47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657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287</Words>
  <Application>Microsoft Office PowerPoint</Application>
  <PresentationFormat>Widescreen</PresentationFormat>
  <Paragraphs>60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Liberation Sans</vt:lpstr>
      <vt:lpstr>Liberation Serif</vt:lpstr>
      <vt:lpstr>Symbol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Antonio Garzo</dc:creator>
  <cp:lastModifiedBy>Giorgia Manganaro</cp:lastModifiedBy>
  <cp:revision>12</cp:revision>
  <dcterms:created xsi:type="dcterms:W3CDTF">2023-02-19T18:20:21Z</dcterms:created>
  <dcterms:modified xsi:type="dcterms:W3CDTF">2024-02-08T11:14:44Z</dcterms:modified>
</cp:coreProperties>
</file>